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3"/>
  </p:handoutMasterIdLst>
  <p:sldIdLst>
    <p:sldId id="256" r:id="rId2"/>
  </p:sldIdLst>
  <p:sldSz cx="25199975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71C1"/>
    <a:srgbClr val="24AAE1"/>
    <a:srgbClr val="314422"/>
    <a:srgbClr val="9BB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59" autoAdjust="0"/>
    <p:restoredTop sz="94660"/>
  </p:normalViewPr>
  <p:slideViewPr>
    <p:cSldViewPr snapToGrid="0">
      <p:cViewPr>
        <p:scale>
          <a:sx n="25" d="100"/>
          <a:sy n="25" d="100"/>
        </p:scale>
        <p:origin x="223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31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7CEFA01-CDD7-CBD7-AF1F-43D2FE9C84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C2941F-FEA5-59D6-EEEC-5638633B68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D7025-E523-43E3-A585-6A66355C3110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C652759-7A0A-BA45-16EC-00E78DE396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BC234A-62D8-935F-B3F2-2253E6E8D8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D30B7-826B-4D2C-8752-BC98257F85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834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302386"/>
            <a:ext cx="21419979" cy="1127975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7017128"/>
            <a:ext cx="18899981" cy="7822326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06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20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077332"/>
            <a:ext cx="21734978" cy="13477201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1682033"/>
            <a:ext cx="21734978" cy="7087342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65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8624810"/>
            <a:ext cx="10709989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8624810"/>
            <a:ext cx="10709989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43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724969"/>
            <a:ext cx="21734978" cy="6262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7942328"/>
            <a:ext cx="10660769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1834740"/>
            <a:ext cx="10660769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7942328"/>
            <a:ext cx="10713272" cy="3892412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1834740"/>
            <a:ext cx="10713272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44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76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15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4664905"/>
            <a:ext cx="12757487" cy="23024494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77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159952"/>
            <a:ext cx="8127648" cy="755983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4664905"/>
            <a:ext cx="12757487" cy="23024494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9719786"/>
            <a:ext cx="8127648" cy="18007107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74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35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724962"/>
            <a:ext cx="5433745" cy="274568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724962"/>
            <a:ext cx="15986234" cy="274568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15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724969"/>
            <a:ext cx="21734978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8624810"/>
            <a:ext cx="21734978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0E44C-2A7E-4560-A1E7-FF4F4151BD7E}" type="datetimeFigureOut">
              <a:rPr lang="pt-BR" smtClean="0"/>
              <a:t>16/06/2026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0029347"/>
            <a:ext cx="8504992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0029347"/>
            <a:ext cx="566999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0BB33-ED8D-4CFA-91BD-D8F948EE57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2CF55A8-8ED4-25A8-763B-9D95A26EA67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99975" cy="3239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A596C43-8936-2430-803E-785A3C61C16B}"/>
              </a:ext>
            </a:extLst>
          </p:cNvPr>
          <p:cNvSpPr/>
          <p:nvPr/>
        </p:nvSpPr>
        <p:spPr>
          <a:xfrm>
            <a:off x="362857" y="2232543"/>
            <a:ext cx="24474999" cy="1622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PROJETO – Fonte 53/Negrito/MAIÚSCULO</a:t>
            </a:r>
          </a:p>
          <a:p>
            <a:pPr algn="ctr"/>
            <a:r>
              <a:rPr lang="pt-BR" sz="5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/ Fonte 50 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79716FF8-91C0-0965-A662-4A996C7FFBB6}"/>
              </a:ext>
            </a:extLst>
          </p:cNvPr>
          <p:cNvSpPr/>
          <p:nvPr/>
        </p:nvSpPr>
        <p:spPr>
          <a:xfrm>
            <a:off x="362486" y="3931379"/>
            <a:ext cx="24474999" cy="1622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Gustavo Henrique da Silva Bezerra de Araújo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, </a:t>
            </a:r>
            <a:r>
              <a:rPr lang="pt-BR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Lidi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Raiara da Silva Santos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Willams Silva Andrade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Nome do Coorientador Fonte 28</a:t>
            </a:r>
            <a:r>
              <a:rPr lang="pt-BR" sz="2800" b="1" baseline="30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Estudante do Curso Técnico 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Professor Orientador do Projeto</a:t>
            </a:r>
          </a:p>
          <a:p>
            <a:pPr marL="457206" indent="-457206" algn="ctr">
              <a:buAutoNum type="arabicPeriod"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Professor coorientador do Projeto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3F74CCD-EB92-8F07-5166-D7CA76CB5F57}"/>
              </a:ext>
            </a:extLst>
          </p:cNvPr>
          <p:cNvSpPr/>
          <p:nvPr/>
        </p:nvSpPr>
        <p:spPr>
          <a:xfrm>
            <a:off x="18198571" y="773669"/>
            <a:ext cx="6686550" cy="908568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solidFill>
                  <a:schemeClr val="bg1"/>
                </a:solidFill>
              </a:rPr>
              <a:t>INTERVENÇÃO SOCIAL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A5FA7A64-A2F8-ED66-5EF7-9FE3C00FA091}"/>
              </a:ext>
            </a:extLst>
          </p:cNvPr>
          <p:cNvSpPr txBox="1"/>
          <p:nvPr/>
        </p:nvSpPr>
        <p:spPr>
          <a:xfrm>
            <a:off x="19979746" y="435812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CATEGORIA</a:t>
            </a:r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8DCEF9B2-B5FF-D5B9-C869-986A910EAD59}"/>
              </a:ext>
            </a:extLst>
          </p:cNvPr>
          <p:cNvSpPr/>
          <p:nvPr/>
        </p:nvSpPr>
        <p:spPr>
          <a:xfrm>
            <a:off x="133886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3BD773D7-4F96-9E7E-E1A2-88D76718699E}"/>
              </a:ext>
            </a:extLst>
          </p:cNvPr>
          <p:cNvSpPr/>
          <p:nvPr/>
        </p:nvSpPr>
        <p:spPr>
          <a:xfrm>
            <a:off x="8540759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RESULTADOS E DISCUSSÃO</a:t>
            </a: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3BFFC9B5-F494-322B-49A2-FACCB916193E}"/>
              </a:ext>
            </a:extLst>
          </p:cNvPr>
          <p:cNvSpPr/>
          <p:nvPr/>
        </p:nvSpPr>
        <p:spPr>
          <a:xfrm>
            <a:off x="16978257" y="6172200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CONCLUSÃO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1368648-CD21-FA54-435A-E7B8A022A2CC}"/>
              </a:ext>
            </a:extLst>
          </p:cNvPr>
          <p:cNvSpPr txBox="1"/>
          <p:nvPr/>
        </p:nvSpPr>
        <p:spPr>
          <a:xfrm>
            <a:off x="133886" y="7067550"/>
            <a:ext cx="800046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texto aqui deverá ser digitado com Fonte Arial 30, justificado.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Infelizmente as pessoas desconhecem do valor nutricional de todas as partes desse fruto. Dentre elas, destaca-se nessa pesquisa a semente do mamão. Segundo Porte et al, 2011, as sementes desse fruto são ricas em proteína e fibra (40-44,4% e 31,8-48,9%, respectivamente na semente desengordurada) e apresentam concentrações de ácido oleico (Brasil, 2011).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Diante disso criou o produto LAXAMAN a base da semente do mamão, visto que é pouca ou quase nada utilizada pela população. Assim, essa pesquisa tem como objetivo reaproveitar esse elemento como fonte de nutrição e regulação intestinal, por ser rico em fibras, aliando-o ao óleo de rícino, que também possui propriedades laxativas. </a:t>
            </a:r>
          </a:p>
        </p:txBody>
      </p:sp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1FAB44EB-744E-693C-B037-11BD41158933}"/>
              </a:ext>
            </a:extLst>
          </p:cNvPr>
          <p:cNvSpPr/>
          <p:nvPr/>
        </p:nvSpPr>
        <p:spPr>
          <a:xfrm>
            <a:off x="133886" y="19472229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OBJETIVOS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5B5A8B2-9753-E7D6-05B0-32EA056B8C1A}"/>
              </a:ext>
            </a:extLst>
          </p:cNvPr>
          <p:cNvSpPr txBox="1"/>
          <p:nvPr/>
        </p:nvSpPr>
        <p:spPr>
          <a:xfrm>
            <a:off x="133886" y="20367579"/>
            <a:ext cx="80004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  <a:p>
            <a:pPr algn="just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E198996F-7BFF-EE33-5E06-CBDDF10B4119}"/>
              </a:ext>
            </a:extLst>
          </p:cNvPr>
          <p:cNvSpPr/>
          <p:nvPr/>
        </p:nvSpPr>
        <p:spPr>
          <a:xfrm>
            <a:off x="133886" y="24875055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METODOLOGIA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B7358E3E-07BA-5FED-6078-B35C879C9080}"/>
              </a:ext>
            </a:extLst>
          </p:cNvPr>
          <p:cNvSpPr txBox="1"/>
          <p:nvPr/>
        </p:nvSpPr>
        <p:spPr>
          <a:xfrm>
            <a:off x="133886" y="25770405"/>
            <a:ext cx="80004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essencial.</a:t>
            </a:r>
          </a:p>
          <a:p>
            <a:pPr algn="just"/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68CAB36-8DF5-6892-D23C-AF172993C0F9}"/>
              </a:ext>
            </a:extLst>
          </p:cNvPr>
          <p:cNvSpPr txBox="1"/>
          <p:nvPr/>
        </p:nvSpPr>
        <p:spPr>
          <a:xfrm>
            <a:off x="8540759" y="7113597"/>
            <a:ext cx="80004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</p:txBody>
      </p:sp>
      <p:pic>
        <p:nvPicPr>
          <p:cNvPr id="54" name="Picture 152">
            <a:extLst>
              <a:ext uri="{FF2B5EF4-FFF2-40B4-BE49-F238E27FC236}">
                <a16:creationId xmlns:a16="http://schemas.microsoft.com/office/drawing/2014/main" id="{C103987A-9800-EBBE-A37D-0560398A4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60" y="11943644"/>
            <a:ext cx="8000464" cy="815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B6C8C9D2-CF89-87EE-71E3-C42351F99A13}"/>
              </a:ext>
            </a:extLst>
          </p:cNvPr>
          <p:cNvSpPr txBox="1"/>
          <p:nvPr/>
        </p:nvSpPr>
        <p:spPr>
          <a:xfrm>
            <a:off x="8540758" y="11467613"/>
            <a:ext cx="452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FIGURA 1. </a:t>
            </a:r>
            <a:r>
              <a:rPr lang="pt-BR" b="1" dirty="0" err="1"/>
              <a:t>Cliclo</a:t>
            </a:r>
            <a:r>
              <a:rPr lang="pt-BR" b="1" dirty="0"/>
              <a:t> de Preparação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596AD4A-D604-7160-F4F4-5E4A18814F4A}"/>
              </a:ext>
            </a:extLst>
          </p:cNvPr>
          <p:cNvSpPr txBox="1"/>
          <p:nvPr/>
        </p:nvSpPr>
        <p:spPr>
          <a:xfrm>
            <a:off x="8540757" y="20095531"/>
            <a:ext cx="452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</a:t>
            </a:r>
            <a:r>
              <a:rPr lang="pt-BR" dirty="0" err="1"/>
              <a:t>Cliclo</a:t>
            </a:r>
            <a:r>
              <a:rPr lang="pt-BR" dirty="0"/>
              <a:t> de Preparação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9830CD9E-15D2-BB4D-8CF3-45E4922D2CDE}"/>
              </a:ext>
            </a:extLst>
          </p:cNvPr>
          <p:cNvSpPr txBox="1"/>
          <p:nvPr/>
        </p:nvSpPr>
        <p:spPr>
          <a:xfrm>
            <a:off x="8540757" y="20627738"/>
            <a:ext cx="80004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mamão cujo nome científico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Carica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L. ocupa lugar de destaque dentre as mais importantes frutas tropicais atualmente cultivadas no país e no mundo. Os frutos frescos são, comumente, parte essencial da dieta humana balanceada e apreciada por suas excelentes propriedades sensoriais, em particular por sua cor, aroma e sabor. (Santos, 2015).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500C01B-3F80-70D2-A301-F254E7C61483}"/>
              </a:ext>
            </a:extLst>
          </p:cNvPr>
          <p:cNvSpPr txBox="1"/>
          <p:nvPr/>
        </p:nvSpPr>
        <p:spPr>
          <a:xfrm>
            <a:off x="16978257" y="7113597"/>
            <a:ext cx="800046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O texto aqui deverá ser digitado com Fonte Arial 30, justificado.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Infelizmente as pessoas desconhecem do valor nutricional de todas as partes desse fruto. Dentre elas, destaca-se nessa pesquisa a semente do mamão. Segundo Porte et al, 2011, as sementes desse fruto são ricas em proteína e fibra (40-44,4% e 31,8-48,9%, respectivamente na semente desengordurada) e apresentam concentrações de ácido oleico (Brasil, 2011).</a:t>
            </a:r>
          </a:p>
          <a:p>
            <a:pPr algn="just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Diante disso criou o produto LAXAMAN a base da semente do mamão, visto que é pouca ou quase nada utilizada pela população. Assim, essa pesquisa tem como objetivo reaproveitar esse elemento como fonte de nutrição e regulação intestinal, por ser rico em fibras, aliando-o ao óleo de rícino, que também possui propriedades laxativas. 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283520DE-3A06-84B0-1195-8180EBC7903A}"/>
              </a:ext>
            </a:extLst>
          </p:cNvPr>
          <p:cNvSpPr/>
          <p:nvPr/>
        </p:nvSpPr>
        <p:spPr>
          <a:xfrm>
            <a:off x="16978257" y="16421727"/>
            <a:ext cx="8000464" cy="762000"/>
          </a:xfrm>
          <a:prstGeom prst="roundRect">
            <a:avLst/>
          </a:prstGeom>
          <a:solidFill>
            <a:srgbClr val="3871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REFERÊNCIAS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47CBC862-6240-493B-41D1-2F3D0B65FDA0}"/>
              </a:ext>
            </a:extLst>
          </p:cNvPr>
          <p:cNvSpPr txBox="1"/>
          <p:nvPr/>
        </p:nvSpPr>
        <p:spPr>
          <a:xfrm>
            <a:off x="16978257" y="17363123"/>
            <a:ext cx="8000464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ALONSO, J.R.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Tratado de </a:t>
            </a:r>
            <a:r>
              <a:rPr lang="pt-BR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fitomedicina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: Bases clínicas e farmacológicas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. Buenos Aires, Argentina: ISIS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Ediciones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SRL, 1998. Disponível em: http://florien.com.br/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wp-content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/uploads/2016/06/ÓLEO-DE-RÍCINO-1.pdf. Acesso em:12 de set. 2019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BRANCO, Alice.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Como usar semente de mamão para eliminar parasitas intestinais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, disponível em: https://www.greenme.com.br/remedios-caseiros/4716-semente-de-mamao-parasitas-intestinais.Acesso em: 24 de jul. 2019.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LORENZI, H.; MATOS, F.J.A.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Plantas medicinais no Brasil: Nativas e exóticas.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Nova Odessa: Instituto Plantarum, 2002. 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Disponivel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 em: : http://florien.com.br/</a:t>
            </a:r>
            <a:r>
              <a:rPr lang="pt-BR" sz="3000" dirty="0" err="1">
                <a:latin typeface="Arial" panose="020B0604020202020204" pitchFamily="34" charset="0"/>
                <a:cs typeface="Arial" panose="020B0604020202020204" pitchFamily="34" charset="0"/>
              </a:rPr>
              <a:t>wp-content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/uploads/2016/06/ÓLEO-DE-RÍCINO-1.pdf. Acesso em:12 de set. 2019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MESSA, Rigueira Pollyana.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Benefícios da semente do mamão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, 2018. http://superbeal.com.br/novidades/beneficios-das-sementes-do-mamao Acesso em 10/09/2019.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3F0CF0-BE8D-664E-203B-BD69AE9FD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6" y="177420"/>
            <a:ext cx="3809464" cy="183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51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888</TotalTime>
  <Words>753</Words>
  <Application>Microsoft Office PowerPoint</Application>
  <PresentationFormat>Personalizar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wsa.juazeiro@outlook.com</dc:creator>
  <cp:lastModifiedBy>Willams Silva Andrade</cp:lastModifiedBy>
  <cp:revision>41</cp:revision>
  <dcterms:created xsi:type="dcterms:W3CDTF">2018-11-01T21:08:51Z</dcterms:created>
  <dcterms:modified xsi:type="dcterms:W3CDTF">2026-06-16T18:53:21Z</dcterms:modified>
</cp:coreProperties>
</file>